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78" autoAdjust="0"/>
    <p:restoredTop sz="49687" autoAdjust="0"/>
  </p:normalViewPr>
  <p:slideViewPr>
    <p:cSldViewPr snapToGrid="0">
      <p:cViewPr varScale="1">
        <p:scale>
          <a:sx n="60" d="100"/>
          <a:sy n="60" d="100"/>
        </p:scale>
        <p:origin x="24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E39A76-1874-492B-852F-7A51DB6465D7}" type="datetimeFigureOut">
              <a:rPr lang="nl-NL" smtClean="0"/>
              <a:t>29-11-2017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57372D-5C06-4A50-B93B-57A1451258B1}" type="slidenum">
              <a:rPr lang="nl-NL" smtClean="0"/>
              <a:t>‹nr.›</a:t>
            </a:fld>
            <a:endParaRPr lang="nl-NL"/>
          </a:p>
        </p:txBody>
      </p:sp>
    </p:spTree>
    <p:extLst>
      <p:ext uri="{BB962C8B-B14F-4D97-AF65-F5344CB8AC3E}">
        <p14:creationId xmlns:p14="http://schemas.microsoft.com/office/powerpoint/2010/main" val="348567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levendehave.nl/" TargetMode="External"/><Relationship Id="rId7" Type="http://schemas.openxmlformats.org/officeDocument/2006/relationships/hyperlink" Target="http://www.delaval.nl/-/Kennisbank/Voeren/Basisfysiologie/"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maken.wikiwijs.nl/userfiles/ed7e6340825766cde823040eeaa26fafe4f1d2ab.pdf" TargetMode="External"/><Relationship Id="rId5" Type="http://schemas.openxmlformats.org/officeDocument/2006/relationships/hyperlink" Target="https://thedailymilk.nl/wat-eet-een-koe/" TargetMode="External"/><Relationship Id="rId4" Type="http://schemas.openxmlformats.org/officeDocument/2006/relationships/hyperlink" Target="https://nl.wikipedia.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Gebit herkauwers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Koeien hebben een onderkaak met 12 kiezen en 8 snijtanden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bovenkaak heeft alleen 12 kiezen en geen snijtanden.</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In plaats van snijtanden zitten er een gladde en een harde rand in de bovenkaak.</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koe snijd met de onderkaak snijtanden het gras door.</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Bij het herkauwen spelen de kiezen pas een grote rol.</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a:t>
            </a:r>
            <a:r>
              <a:rPr lang="nl-NL" sz="1200" kern="1200" dirty="0" err="1">
                <a:solidFill>
                  <a:schemeClr val="tx1"/>
                </a:solidFill>
                <a:effectLst/>
                <a:latin typeface="+mn-lt"/>
                <a:ea typeface="+mn-ea"/>
                <a:cs typeface="+mn-cs"/>
              </a:rPr>
              <a:t>opgeboerde</a:t>
            </a:r>
            <a:r>
              <a:rPr lang="nl-NL" sz="1200" kern="1200" dirty="0">
                <a:solidFill>
                  <a:schemeClr val="tx1"/>
                </a:solidFill>
                <a:effectLst/>
                <a:latin typeface="+mn-lt"/>
                <a:ea typeface="+mn-ea"/>
                <a:cs typeface="+mn-cs"/>
              </a:rPr>
              <a:t> voedselbrok wordt tussen de kiezen zo fijngemalen.</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kaken gaan hierbij van voor naar achter en van links naar rechts, niet open en dicht. Hierdoor slijten de kiezen vrij snel.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Voordat koeien hun blijvende tanden en kiezen krijgen, hebben ze eerst een melkgebit.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blijvende tanden en kiezen blijven lang doorgroeien.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Aan een koeiengebit is tot op zekere leeftijd een inschatting te maken van hoe oud de koe is. </a:t>
            </a:r>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3</a:t>
            </a:fld>
            <a:endParaRPr lang="nl-NL"/>
          </a:p>
        </p:txBody>
      </p:sp>
    </p:spTree>
    <p:extLst>
      <p:ext uri="{BB962C8B-B14F-4D97-AF65-F5344CB8AC3E}">
        <p14:creationId xmlns:p14="http://schemas.microsoft.com/office/powerpoint/2010/main" val="203505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Van de bek tot de anus</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Een koe is een herkauwer en heeft 4 magen: de pens, de netmaag, de boekmaag en de lebmaag.</a:t>
            </a:r>
          </a:p>
          <a:p>
            <a:r>
              <a:rPr lang="nl-NL" sz="1200" kern="1200" dirty="0">
                <a:solidFill>
                  <a:schemeClr val="tx1"/>
                </a:solidFill>
                <a:effectLst/>
                <a:latin typeface="+mn-lt"/>
                <a:ea typeface="+mn-ea"/>
                <a:cs typeface="+mn-cs"/>
              </a:rPr>
              <a:t>De pens is de grootste maag met een inhoud van 150 tot 200 liter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Het fermentatieproces vindt plaats in de pens en de netmaag.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Met kauwen word het voedsel vermaalt</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Bij het herkauwen wordt speeksel bij toegevoegd </a:t>
            </a:r>
            <a:br>
              <a:rPr lang="nl-NL" sz="1200" kern="1200" dirty="0">
                <a:solidFill>
                  <a:schemeClr val="tx1"/>
                </a:solidFill>
                <a:effectLst/>
                <a:latin typeface="+mn-lt"/>
                <a:ea typeface="+mn-ea"/>
                <a:cs typeface="+mn-cs"/>
              </a:rPr>
            </a:br>
            <a:endParaRPr lang="nl-NL" sz="1200" kern="1200" dirty="0">
              <a:solidFill>
                <a:schemeClr val="tx1"/>
              </a:solidFill>
              <a:effectLst/>
              <a:latin typeface="+mn-lt"/>
              <a:ea typeface="+mn-ea"/>
              <a:cs typeface="+mn-cs"/>
            </a:endParaRPr>
          </a:p>
          <a:p>
            <a:pPr marL="0" indent="0">
              <a:buFont typeface="Arial" panose="020B0604020202020204" pitchFamily="34" charset="0"/>
              <a:buNone/>
            </a:pPr>
            <a:r>
              <a:rPr lang="nl-NL" sz="1200" kern="1200" dirty="0">
                <a:solidFill>
                  <a:schemeClr val="tx1"/>
                </a:solidFill>
                <a:effectLst/>
                <a:latin typeface="+mn-lt"/>
                <a:ea typeface="+mn-ea"/>
                <a:cs typeface="+mn-cs"/>
              </a:rPr>
              <a:t>Speeksel heeft 2 functies </a:t>
            </a:r>
            <a:br>
              <a:rPr lang="nl-NL" sz="1200" kern="1200" dirty="0">
                <a:solidFill>
                  <a:schemeClr val="tx1"/>
                </a:solidFill>
                <a:effectLst/>
                <a:latin typeface="+mn-lt"/>
                <a:ea typeface="+mn-ea"/>
                <a:cs typeface="+mn-cs"/>
              </a:rPr>
            </a:br>
            <a:endParaRPr lang="nl-NL" sz="1200" kern="1200" dirty="0">
              <a:solidFill>
                <a:schemeClr val="tx1"/>
              </a:solidFill>
              <a:effectLst/>
              <a:latin typeface="+mn-lt"/>
              <a:ea typeface="+mn-ea"/>
              <a:cs typeface="+mn-cs"/>
            </a:endParaRPr>
          </a:p>
          <a:p>
            <a:pPr marL="171450" indent="-171450">
              <a:buFont typeface="Arial" panose="020B0604020202020204" pitchFamily="34" charset="0"/>
              <a:buChar char="•"/>
            </a:pPr>
            <a:r>
              <a:rPr lang="nl-NL" sz="1200" kern="1200" dirty="0">
                <a:solidFill>
                  <a:schemeClr val="tx1"/>
                </a:solidFill>
                <a:effectLst/>
                <a:latin typeface="+mn-lt"/>
                <a:ea typeface="+mn-ea"/>
                <a:cs typeface="+mn-cs"/>
              </a:rPr>
              <a:t>Bufferen zodat de ph waarden niet daalt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een normale ph waarde met tussen de 6 a 7 is de beste leefomgeving voor micro organismen </a:t>
            </a:r>
          </a:p>
          <a:p>
            <a:pPr marL="171450" indent="-171450">
              <a:buFont typeface="Arial" panose="020B0604020202020204" pitchFamily="34" charset="0"/>
              <a:buChar char="•"/>
            </a:pPr>
            <a:r>
              <a:rPr lang="nl-NL" sz="1200" kern="1200" dirty="0">
                <a:solidFill>
                  <a:schemeClr val="tx1"/>
                </a:solidFill>
                <a:effectLst/>
                <a:latin typeface="+mn-lt"/>
                <a:ea typeface="+mn-ea"/>
                <a:cs typeface="+mn-cs"/>
              </a:rPr>
              <a:t>Het onderdrukken van schuim, zo kan de kans op  zwellingen verminderen</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De boekmaag absorbeert (in zich opnemen)  het water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lebmaag heeft de functie om eiwitten af te breken </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Dunne darm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hoofdfuncties van de dunne darm zijn:</a:t>
            </a:r>
          </a:p>
          <a:p>
            <a:pPr marL="171450" lvl="0" indent="-171450">
              <a:buFont typeface="Arial" panose="020B0604020202020204" pitchFamily="34" charset="0"/>
              <a:buChar char="•"/>
            </a:pPr>
            <a:r>
              <a:rPr lang="nl-NL" sz="1200" kern="1200" dirty="0">
                <a:solidFill>
                  <a:schemeClr val="tx1"/>
                </a:solidFill>
                <a:effectLst/>
                <a:latin typeface="+mn-lt"/>
                <a:ea typeface="+mn-ea"/>
                <a:cs typeface="+mn-cs"/>
              </a:rPr>
              <a:t>het afbreken van voedingsstoffen zodat deze kunnen worden geabsorbeerd</a:t>
            </a:r>
          </a:p>
          <a:p>
            <a:pPr marL="171450" lvl="0" indent="-171450">
              <a:buFont typeface="Arial" panose="020B0604020202020204" pitchFamily="34" charset="0"/>
              <a:buChar char="•"/>
            </a:pPr>
            <a:r>
              <a:rPr lang="nl-NL" sz="1200" kern="1200" dirty="0">
                <a:solidFill>
                  <a:schemeClr val="tx1"/>
                </a:solidFill>
                <a:effectLst/>
                <a:latin typeface="+mn-lt"/>
                <a:ea typeface="+mn-ea"/>
                <a:cs typeface="+mn-cs"/>
              </a:rPr>
              <a:t>het absorberen van aminozuren en water via de darmwand.</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Dikke darm</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De dikke darm absorbeert, circuleert en bespaart water.</a:t>
            </a:r>
          </a:p>
          <a:p>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4</a:t>
            </a:fld>
            <a:endParaRPr lang="nl-NL"/>
          </a:p>
        </p:txBody>
      </p:sp>
    </p:spTree>
    <p:extLst>
      <p:ext uri="{BB962C8B-B14F-4D97-AF65-F5344CB8AC3E}">
        <p14:creationId xmlns:p14="http://schemas.microsoft.com/office/powerpoint/2010/main" val="3169669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Pens</a:t>
            </a: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koe slikt het voedsel bijna zonder te slikken door. Daarna komt het terecht in de pens. Hier is ruimte voor 120 kg voedselbrij. Dit is nog van vroeger. Vroeger moest de koe altijd goed opletten voor roofdieren, daarom at hij snel de pens vol om dit later op een veilige plaats te herkauwen. Onder andere daarom is de koe dus een herkauwer.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In de pens ondergaat het voedsel de eerste vertering door micro organismen. Het voedsel wordt gefermenteerd. Micro organismen die het voer beter verteren zijn bacteriën, protozoa (ééncellige diertjes) en schimmels. Het mooie van deze micro organismen is dat zij kunnen leven in een zuurstofarme omgeving.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Naast dat alle voedingstoffen worden gefermenteerd ontstaan ook de gassen methaan en kooldioxide. Dit boert een koe regelmatig uit. Een koe kan per dag 500 liter methaangas uitboeren. Koeien en alle andere herkauwers zijn medeverantwoordelijk voor het broeikaseffect. </a:t>
            </a:r>
          </a:p>
          <a:p>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Netmaag</a:t>
            </a: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Na het herkauwen komt het terecht in de netmaag. Hier wordt het voedsel voorbereid op de vertering. De netmaag zorgt er ook voor dat het voedsel nog een keer wordt herkauwd. Deze voedselbolussen worden via de slokdarm teruggeduwd om vervolgens nog ongeveer 1 minuut op te kauwen.</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naam netmaag komt, omdat de wand van de maag bestaat uit een soort net, de fijne dingen kunnen er wel door en de te grote voedselresten, worden nog een keer </a:t>
            </a:r>
            <a:r>
              <a:rPr lang="nl-NL" sz="1200" kern="1200" dirty="0" err="1">
                <a:solidFill>
                  <a:schemeClr val="tx1"/>
                </a:solidFill>
                <a:effectLst/>
                <a:latin typeface="+mn-lt"/>
                <a:ea typeface="+mn-ea"/>
                <a:cs typeface="+mn-cs"/>
              </a:rPr>
              <a:t>opgeboerd</a:t>
            </a:r>
            <a:r>
              <a:rPr lang="nl-NL" sz="1200" kern="1200" dirty="0">
                <a:solidFill>
                  <a:schemeClr val="tx1"/>
                </a:solidFill>
                <a:effectLst/>
                <a:latin typeface="+mn-lt"/>
                <a:ea typeface="+mn-ea"/>
                <a:cs typeface="+mn-cs"/>
              </a:rPr>
              <a:t> en </a:t>
            </a:r>
            <a:r>
              <a:rPr lang="nl-NL" sz="1200" kern="1200" dirty="0" err="1">
                <a:solidFill>
                  <a:schemeClr val="tx1"/>
                </a:solidFill>
                <a:effectLst/>
                <a:latin typeface="+mn-lt"/>
                <a:ea typeface="+mn-ea"/>
                <a:cs typeface="+mn-cs"/>
              </a:rPr>
              <a:t>geherkauwd</a:t>
            </a:r>
            <a:r>
              <a:rPr lang="nl-NL" sz="1200" kern="1200" dirty="0">
                <a:solidFill>
                  <a:schemeClr val="tx1"/>
                </a:solidFill>
                <a:effectLst/>
                <a:latin typeface="+mn-lt"/>
                <a:ea typeface="+mn-ea"/>
                <a:cs typeface="+mn-cs"/>
              </a:rPr>
              <a:t>.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Boekmaag </a:t>
            </a: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Nadat het nog een keer is herkauwd, wordt er in de boekmaag het vocht en de mineralen uit het voedsel gehaald. De boekmaag heeft ongeveer de grootte van een basketbal en de naam is ontstaan omdat de maagwand eruit ziet als allerlei bladzijden, vandaar de naam </a:t>
            </a:r>
            <a:r>
              <a:rPr lang="nl-NL" sz="1200" u="sng" kern="1200" dirty="0">
                <a:solidFill>
                  <a:schemeClr val="tx1"/>
                </a:solidFill>
                <a:effectLst/>
                <a:latin typeface="+mn-lt"/>
                <a:ea typeface="+mn-ea"/>
                <a:cs typeface="+mn-cs"/>
              </a:rPr>
              <a:t>boek</a:t>
            </a:r>
            <a:r>
              <a:rPr lang="nl-NL" sz="1200" kern="1200" dirty="0">
                <a:solidFill>
                  <a:schemeClr val="tx1"/>
                </a:solidFill>
                <a:effectLst/>
                <a:latin typeface="+mn-lt"/>
                <a:ea typeface="+mn-ea"/>
                <a:cs typeface="+mn-cs"/>
              </a:rPr>
              <a:t>maag. </a:t>
            </a:r>
          </a:p>
          <a:p>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Lebmaag</a:t>
            </a: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De lebmaag lijkt het meest op de maag van de mens. Hier wordt het voedsel verteerd in zuur maagsap. Nu begint het splitsen van de eiwitten en de koolhydraten. Nu wordt het zo klein gemaakt dat het door de darmen kan worden opgenomen. Via de darmen worden alle belangrijke voedingstoffen opgenomen in het bloed. De voedingsstoffen komen ook in de uier, waar de melk wordt geproduceerd.</a:t>
            </a:r>
          </a:p>
          <a:p>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Nadat alle voedingsstoffen door de darmen, water en mineralen uit het voedsel is gehaald, gaat het overige 'voedsel' oftewel ‘’een smurrie’’ gaat nu via de endeldarm naar de anus. Nu kan de koe het uitscheiden. </a:t>
            </a:r>
            <a:br>
              <a:rPr lang="nl-NL" sz="1200" kern="1200" dirty="0">
                <a:solidFill>
                  <a:schemeClr val="tx1"/>
                </a:solidFill>
                <a:effectLst/>
                <a:latin typeface="+mn-lt"/>
                <a:ea typeface="+mn-ea"/>
                <a:cs typeface="+mn-cs"/>
              </a:rPr>
            </a:b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5</a:t>
            </a:fld>
            <a:endParaRPr lang="nl-NL"/>
          </a:p>
        </p:txBody>
      </p:sp>
    </p:spTree>
    <p:extLst>
      <p:ext uri="{BB962C8B-B14F-4D97-AF65-F5344CB8AC3E}">
        <p14:creationId xmlns:p14="http://schemas.microsoft.com/office/powerpoint/2010/main" val="194464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Koeien eten alleen plantaardig voedsel. Vooral gras. Dit is moeilijker te verteren dan vlees. Toch red de koe zich hier goed mee. Dit komt door zijn grote darmen. Die kunnen wel tot 40 meter lang worden. Dit in vergelijking met maximaal ongeveer 10 meter bij een mens.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Plantaardig voedsel is moeilijk te verteren, omdat plantencellen hardere celwanden hebben. De wanden bestaan uit cellulose. Het duurt in verhouding met suikers en koolhydraten lang. 20% van de totale energieopname wordt maar gebruikt voor de melkproductie. De overige 80% word gebruikt voor levensonderhoud en verliezen van water, urine, enz.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
            </a:r>
            <a:br>
              <a:rPr lang="nl-NL" sz="1200" kern="1200" dirty="0">
                <a:solidFill>
                  <a:schemeClr val="tx1"/>
                </a:solidFill>
                <a:effectLst/>
                <a:latin typeface="+mn-lt"/>
                <a:ea typeface="+mn-ea"/>
                <a:cs typeface="+mn-cs"/>
              </a:rPr>
            </a:br>
            <a:r>
              <a:rPr lang="nl-NL" sz="1200" kern="1200" dirty="0">
                <a:solidFill>
                  <a:schemeClr val="tx1"/>
                </a:solidFill>
                <a:effectLst/>
                <a:latin typeface="+mn-lt"/>
                <a:ea typeface="+mn-ea"/>
                <a:cs typeface="+mn-cs"/>
              </a:rPr>
              <a:t>Koolhydraten zijn de belangrijkste energie bronnen van een koe. Dit verteerd namelijk snel. Koolhydraten kunnen in veel verschillende vormen voorkomen, waaronder suiker en zetmeel. </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Suiker wordt snel verteerd in de pens. Voedingstoffen die veel suiker bevatten zijn smakelijk om te eten. </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Zetmeel verteerd ook snel. Alle mais en graan planten bevatten een hoog percentage zetmeel. </a:t>
            </a:r>
          </a:p>
          <a:p>
            <a:endParaRPr lang="nl-NL" sz="1200" kern="1200" dirty="0">
              <a:solidFill>
                <a:schemeClr val="tx1"/>
              </a:solidFill>
              <a:effectLst/>
              <a:latin typeface="+mn-lt"/>
              <a:ea typeface="+mn-ea"/>
              <a:cs typeface="+mn-cs"/>
            </a:endParaRPr>
          </a:p>
          <a:p>
            <a:r>
              <a:rPr lang="nl-NL" sz="1200" kern="1200" dirty="0" err="1">
                <a:solidFill>
                  <a:schemeClr val="tx1"/>
                </a:solidFill>
                <a:effectLst/>
                <a:latin typeface="+mn-lt"/>
                <a:ea typeface="+mn-ea"/>
                <a:cs typeface="+mn-cs"/>
              </a:rPr>
              <a:t>Voedings</a:t>
            </a:r>
            <a:r>
              <a:rPr lang="nl-NL" sz="1200" kern="1200" dirty="0">
                <a:solidFill>
                  <a:schemeClr val="tx1"/>
                </a:solidFill>
                <a:effectLst/>
                <a:latin typeface="+mn-lt"/>
                <a:ea typeface="+mn-ea"/>
                <a:cs typeface="+mn-cs"/>
              </a:rPr>
              <a:t> ingrediënten </a:t>
            </a:r>
          </a:p>
          <a:p>
            <a:pPr lvl="0"/>
            <a:r>
              <a:rPr lang="nl-NL" sz="1200" kern="1200" dirty="0">
                <a:solidFill>
                  <a:schemeClr val="tx1"/>
                </a:solidFill>
                <a:effectLst/>
                <a:latin typeface="+mn-lt"/>
                <a:ea typeface="+mn-ea"/>
                <a:cs typeface="+mn-cs"/>
              </a:rPr>
              <a:t>Graansoorten, Peulvruchten, Restproducten uit de maalindustrie, Restproducten uit de bio-energie, Tapioca, Sojaschroot</a:t>
            </a:r>
          </a:p>
          <a:p>
            <a:pPr lvl="0"/>
            <a:r>
              <a:rPr lang="nl-NL" sz="1200" kern="1200" dirty="0">
                <a:solidFill>
                  <a:schemeClr val="tx1"/>
                </a:solidFill>
                <a:effectLst/>
                <a:latin typeface="+mn-lt"/>
                <a:ea typeface="+mn-ea"/>
                <a:cs typeface="+mn-cs"/>
              </a:rPr>
              <a:t>Veekoeken, Vetten, Oliën, Melasse, Vismeel, Krijt, Zout, </a:t>
            </a:r>
            <a:r>
              <a:rPr lang="nl-NL" sz="1200" kern="1200" dirty="0" err="1">
                <a:solidFill>
                  <a:schemeClr val="tx1"/>
                </a:solidFill>
                <a:effectLst/>
                <a:latin typeface="+mn-lt"/>
                <a:ea typeface="+mn-ea"/>
                <a:cs typeface="+mn-cs"/>
              </a:rPr>
              <a:t>Premix</a:t>
            </a:r>
            <a:endParaRPr lang="nl-NL" sz="1200" kern="1200" dirty="0">
              <a:solidFill>
                <a:schemeClr val="tx1"/>
              </a:solidFill>
              <a:effectLst/>
              <a:latin typeface="+mn-lt"/>
              <a:ea typeface="+mn-ea"/>
              <a:cs typeface="+mn-cs"/>
            </a:endParaRPr>
          </a:p>
          <a:p>
            <a:endParaRPr lang="nl-NL" sz="1200" kern="1200" dirty="0">
              <a:solidFill>
                <a:schemeClr val="tx1"/>
              </a:solidFill>
              <a:effectLst/>
              <a:latin typeface="+mn-lt"/>
              <a:ea typeface="+mn-ea"/>
              <a:cs typeface="+mn-cs"/>
            </a:endParaRPr>
          </a:p>
          <a:p>
            <a:endParaRPr lang="nl-NL" dirty="0"/>
          </a:p>
          <a:p>
            <a:r>
              <a:rPr lang="nl-NL" sz="1200" kern="1200" dirty="0">
                <a:solidFill>
                  <a:schemeClr val="tx1"/>
                </a:solidFill>
                <a:effectLst/>
                <a:latin typeface="+mn-lt"/>
                <a:ea typeface="+mn-ea"/>
                <a:cs typeface="+mn-cs"/>
              </a:rPr>
              <a:t>Een koe eet per dag 80 kilo ruwvoer en drinkt 100 liter water. Ze produceert ongeveer 100kg mest op een dag. De producten die een koe eet op een dag zijn; gras, hooi, kuilvoer, krachtvoer, mais en bijproducten</a:t>
            </a:r>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6</a:t>
            </a:fld>
            <a:endParaRPr lang="nl-NL"/>
          </a:p>
        </p:txBody>
      </p:sp>
    </p:spTree>
    <p:extLst>
      <p:ext uri="{BB962C8B-B14F-4D97-AF65-F5344CB8AC3E}">
        <p14:creationId xmlns:p14="http://schemas.microsoft.com/office/powerpoint/2010/main" val="289039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Koeien hebben per dag een aantal </a:t>
            </a:r>
            <a:r>
              <a:rPr lang="nl-NL" sz="1200" kern="1200" dirty="0" err="1">
                <a:solidFill>
                  <a:schemeClr val="tx1"/>
                </a:solidFill>
                <a:effectLst/>
                <a:latin typeface="+mn-lt"/>
                <a:ea typeface="+mn-ea"/>
                <a:cs typeface="+mn-cs"/>
              </a:rPr>
              <a:t>marcromineralen</a:t>
            </a:r>
            <a:r>
              <a:rPr lang="nl-NL" sz="1200" kern="1200" dirty="0">
                <a:solidFill>
                  <a:schemeClr val="tx1"/>
                </a:solidFill>
                <a:effectLst/>
                <a:latin typeface="+mn-lt"/>
                <a:ea typeface="+mn-ea"/>
                <a:cs typeface="+mn-cs"/>
              </a:rPr>
              <a:t> nodig  </a:t>
            </a:r>
          </a:p>
          <a:p>
            <a:endParaRPr lang="nl-NL" dirty="0"/>
          </a:p>
          <a:p>
            <a:r>
              <a:rPr lang="nl-NL" sz="1200" kern="1200" dirty="0">
                <a:solidFill>
                  <a:schemeClr val="tx1"/>
                </a:solidFill>
                <a:effectLst/>
                <a:latin typeface="+mn-lt"/>
                <a:ea typeface="+mn-ea"/>
                <a:cs typeface="+mn-cs"/>
              </a:rPr>
              <a:t>Als de dieren dit niet binnen krijgen kunnen ze een tekort aan koper. Dit speelt een belangrijke rol bij de weerstand van de koe, natrium calcium en magnesium zijn mineralen die een koe dagelijks nodig heeft om in leven te blijven, er wordt veel graan gevoerd aan een koe , calcium en magnesium zijn belangrijk voor de zenuwen en de spieren.</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Koeien eten vooral mais, dit wordt gezien als ruwvoer , maar in veel opzichten in het krachtvoer, de koe groeit er snel door en heeft er relatief weinig voor nodig, waar een koe normaalgesproken de hele dag graast heeft de koe minder tijd nodig bij het eten van mais, dit kan de koe verstopping geven , waterige mest, en afname in de melkproductie. </a:t>
            </a:r>
          </a:p>
          <a:p>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7</a:t>
            </a:fld>
            <a:endParaRPr lang="nl-NL"/>
          </a:p>
        </p:txBody>
      </p:sp>
    </p:spTree>
    <p:extLst>
      <p:ext uri="{BB962C8B-B14F-4D97-AF65-F5344CB8AC3E}">
        <p14:creationId xmlns:p14="http://schemas.microsoft.com/office/powerpoint/2010/main" val="191044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Voerhoeveelheid</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100 liter water – 150 liter water </a:t>
            </a:r>
          </a:p>
          <a:p>
            <a:r>
              <a:rPr lang="nl-NL" sz="1200" kern="1200" dirty="0">
                <a:solidFill>
                  <a:schemeClr val="tx1"/>
                </a:solidFill>
                <a:effectLst/>
                <a:latin typeface="+mn-lt"/>
                <a:ea typeface="+mn-ea"/>
                <a:cs typeface="+mn-cs"/>
              </a:rPr>
              <a:t>40% in de wei 40% rond het melken 20% uit het gras </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55 kilo ruwvoer </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5 kilo krachtvoer </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100 gram mineralen  </a:t>
            </a:r>
          </a:p>
          <a:p>
            <a:endParaRPr lang="nl-NL" dirty="0"/>
          </a:p>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8</a:t>
            </a:fld>
            <a:endParaRPr lang="nl-NL"/>
          </a:p>
        </p:txBody>
      </p:sp>
    </p:spTree>
    <p:extLst>
      <p:ext uri="{BB962C8B-B14F-4D97-AF65-F5344CB8AC3E}">
        <p14:creationId xmlns:p14="http://schemas.microsoft.com/office/powerpoint/2010/main" val="2278204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Foerageer gedrag</a:t>
            </a:r>
          </a:p>
          <a:p>
            <a:r>
              <a:rPr lang="nl-NL" sz="1200" kern="1200" dirty="0">
                <a:solidFill>
                  <a:schemeClr val="tx1"/>
                </a:solidFill>
                <a:effectLst/>
                <a:latin typeface="+mn-lt"/>
                <a:ea typeface="+mn-ea"/>
                <a:cs typeface="+mn-cs"/>
              </a:rPr>
              <a:t>-	Koeien grazen 6 tot 9 uur per dag </a:t>
            </a:r>
          </a:p>
          <a:p>
            <a:r>
              <a:rPr lang="nl-NL" sz="1200" kern="1200" dirty="0">
                <a:solidFill>
                  <a:schemeClr val="tx1"/>
                </a:solidFill>
                <a:effectLst/>
                <a:latin typeface="+mn-lt"/>
                <a:ea typeface="+mn-ea"/>
                <a:cs typeface="+mn-cs"/>
              </a:rPr>
              <a:t>-	Snijden het gras af met hun tong en korte kop beweging </a:t>
            </a:r>
          </a:p>
          <a:p>
            <a:r>
              <a:rPr lang="nl-NL" sz="1200" kern="1200" dirty="0">
                <a:solidFill>
                  <a:schemeClr val="tx1"/>
                </a:solidFill>
                <a:effectLst/>
                <a:latin typeface="+mn-lt"/>
                <a:ea typeface="+mn-ea"/>
                <a:cs typeface="+mn-cs"/>
              </a:rPr>
              <a:t>-	Nemen 30 tot 70 happen per minuut</a:t>
            </a:r>
          </a:p>
          <a:p>
            <a:r>
              <a:rPr lang="nl-NL" sz="1200" kern="1200" dirty="0">
                <a:solidFill>
                  <a:schemeClr val="tx1"/>
                </a:solidFill>
                <a:effectLst/>
                <a:latin typeface="+mn-lt"/>
                <a:ea typeface="+mn-ea"/>
                <a:cs typeface="+mn-cs"/>
              </a:rPr>
              <a:t>-	Donkergroengras boven lichtgroengras (hoger eiwitgehalte)</a:t>
            </a:r>
          </a:p>
          <a:p>
            <a:r>
              <a:rPr lang="nl-NL" sz="1200" kern="1200" dirty="0">
                <a:solidFill>
                  <a:schemeClr val="tx1"/>
                </a:solidFill>
                <a:effectLst/>
                <a:latin typeface="+mn-lt"/>
                <a:ea typeface="+mn-ea"/>
                <a:cs typeface="+mn-cs"/>
              </a:rPr>
              <a:t>-	Grazen tot 1 cm hoogte</a:t>
            </a:r>
          </a:p>
          <a:p>
            <a:r>
              <a:rPr lang="nl-NL" sz="1200" kern="1200" dirty="0">
                <a:solidFill>
                  <a:schemeClr val="tx1"/>
                </a:solidFill>
                <a:effectLst/>
                <a:latin typeface="+mn-lt"/>
                <a:ea typeface="+mn-ea"/>
                <a:cs typeface="+mn-cs"/>
              </a:rPr>
              <a:t>-	Herkauwen doen ze liggend </a:t>
            </a:r>
          </a:p>
          <a:p>
            <a:r>
              <a:rPr lang="nl-NL" sz="1200" kern="1200" dirty="0">
                <a:solidFill>
                  <a:schemeClr val="tx1"/>
                </a:solidFill>
                <a:effectLst/>
                <a:latin typeface="+mn-lt"/>
                <a:ea typeface="+mn-ea"/>
                <a:cs typeface="+mn-cs"/>
              </a:rPr>
              <a:t>-	4 tot 6 uur per dag, verdeeld over 8 tot 20 periodes</a:t>
            </a:r>
          </a:p>
          <a:p>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9</a:t>
            </a:fld>
            <a:endParaRPr lang="nl-NL"/>
          </a:p>
        </p:txBody>
      </p:sp>
    </p:spTree>
    <p:extLst>
      <p:ext uri="{BB962C8B-B14F-4D97-AF65-F5344CB8AC3E}">
        <p14:creationId xmlns:p14="http://schemas.microsoft.com/office/powerpoint/2010/main" val="2767675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Runderen zijn niet kieskeurig in hun voedingspatroon ze eten vrijwel alles wat groen is zolang het niet giftig is. </a:t>
            </a:r>
          </a:p>
          <a:p>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Het is ook belangrijk dat de dieren ook krachtvoer krijgen omdat bij een lang tekort aan </a:t>
            </a:r>
            <a:r>
              <a:rPr lang="nl-NL" sz="1200" kern="1200" dirty="0" err="1">
                <a:solidFill>
                  <a:schemeClr val="tx1"/>
                </a:solidFill>
                <a:effectLst/>
                <a:latin typeface="+mn-lt"/>
                <a:ea typeface="+mn-ea"/>
                <a:cs typeface="+mn-cs"/>
              </a:rPr>
              <a:t>krachtvoor</a:t>
            </a:r>
            <a:r>
              <a:rPr lang="nl-NL" sz="1200" kern="1200" dirty="0">
                <a:solidFill>
                  <a:schemeClr val="tx1"/>
                </a:solidFill>
                <a:effectLst/>
                <a:latin typeface="+mn-lt"/>
                <a:ea typeface="+mn-ea"/>
                <a:cs typeface="+mn-cs"/>
              </a:rPr>
              <a:t> dieren die worden gehouden voor melk een tekort aan koper, en selenium  kunnen krijgen wat zorgt voor een zwak immuunsysteem. Koeien hebben ook calcium nodig omdat ze veel verliezen bij de productie van melk. </a:t>
            </a:r>
          </a:p>
          <a:p>
            <a:r>
              <a:rPr lang="nl-NL" sz="1200" kern="1200" dirty="0">
                <a:solidFill>
                  <a:schemeClr val="tx1"/>
                </a:solidFill>
                <a:effectLst/>
                <a:latin typeface="+mn-lt"/>
                <a:ea typeface="+mn-ea"/>
                <a:cs typeface="+mn-cs"/>
              </a:rPr>
              <a:t>Vertering: runderen hebben 4 magen waar zij het voedsel in steeds kleinere delen verwerken elke maag heeft zijn eigen manier hoe het voedsel steeds verder verteerd wordt. De pens is de eerste maag hier wordt het voedsel verzameld. De koe herkauwt het voedsel en dan gaat het door naar de tweede maag die dient als een soort filter waar het voedsel alleen doorheen kan als het Klijn genoeg is. Dan gaat het voedsel door naar de boekmaag hier word het water uit het voedsel gehaald en hierna naar de lebmaag deze heeft de zelfde functie als de gewoonde maag bij dieren die niet herkauwen (het voedsel afbreken met behulp van enzymen). </a:t>
            </a:r>
          </a:p>
          <a:p>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10</a:t>
            </a:fld>
            <a:endParaRPr lang="nl-NL"/>
          </a:p>
        </p:txBody>
      </p:sp>
    </p:spTree>
    <p:extLst>
      <p:ext uri="{BB962C8B-B14F-4D97-AF65-F5344CB8AC3E}">
        <p14:creationId xmlns:p14="http://schemas.microsoft.com/office/powerpoint/2010/main" val="4243559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Bron: </a:t>
            </a:r>
            <a:r>
              <a:rPr lang="nl-NL" sz="1200" u="sng" kern="1200" dirty="0">
                <a:solidFill>
                  <a:schemeClr val="tx1"/>
                </a:solidFill>
                <a:effectLst/>
                <a:latin typeface="+mn-lt"/>
                <a:ea typeface="+mn-ea"/>
                <a:cs typeface="+mn-cs"/>
                <a:hlinkClick r:id="rId3"/>
              </a:rPr>
              <a:t>www.levendehave.nl</a:t>
            </a:r>
            <a:endParaRPr lang="nl-NL" sz="1200" kern="1200" dirty="0">
              <a:solidFill>
                <a:schemeClr val="tx1"/>
              </a:solidFill>
              <a:effectLst/>
              <a:latin typeface="+mn-lt"/>
              <a:ea typeface="+mn-ea"/>
              <a:cs typeface="+mn-cs"/>
            </a:endParaRPr>
          </a:p>
          <a:p>
            <a:r>
              <a:rPr lang="nl-NL" sz="1200" u="sng" kern="1200" dirty="0">
                <a:solidFill>
                  <a:schemeClr val="tx1"/>
                </a:solidFill>
                <a:effectLst/>
                <a:latin typeface="+mn-lt"/>
                <a:ea typeface="+mn-ea"/>
                <a:cs typeface="+mn-cs"/>
                <a:hlinkClick r:id="rId4"/>
              </a:rPr>
              <a:t>https://nl.wikipedia.org</a:t>
            </a:r>
            <a:endParaRPr lang="nl-NL" sz="1200" kern="1200" dirty="0">
              <a:solidFill>
                <a:schemeClr val="tx1"/>
              </a:solidFill>
              <a:effectLst/>
              <a:latin typeface="+mn-lt"/>
              <a:ea typeface="+mn-ea"/>
              <a:cs typeface="+mn-cs"/>
            </a:endParaRPr>
          </a:p>
          <a:p>
            <a:r>
              <a:rPr lang="nl-NL" sz="1200" u="sng" kern="1200" dirty="0">
                <a:solidFill>
                  <a:schemeClr val="tx1"/>
                </a:solidFill>
                <a:effectLst/>
                <a:latin typeface="+mn-lt"/>
                <a:ea typeface="+mn-ea"/>
                <a:cs typeface="+mn-cs"/>
                <a:hlinkClick r:id="rId5"/>
              </a:rPr>
              <a:t>https://thedailymilk.nl/wat-eet-een-koe/</a:t>
            </a:r>
            <a:r>
              <a:rPr lang="nl-NL"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u="sng" kern="1200" dirty="0">
                <a:solidFill>
                  <a:schemeClr val="tx1"/>
                </a:solidFill>
                <a:effectLst/>
                <a:latin typeface="+mn-lt"/>
                <a:ea typeface="+mn-ea"/>
                <a:cs typeface="+mn-cs"/>
                <a:hlinkClick r:id="rId6"/>
              </a:rPr>
              <a:t>https://maken.wikiwijs.nl/userfiles/ed7e6340825766cde823040eeaa26fafe4f1d2ab.pdf</a:t>
            </a:r>
            <a:r>
              <a:rPr lang="nl-NL" sz="1200" kern="1200" dirty="0">
                <a:solidFill>
                  <a:schemeClr val="tx1"/>
                </a:solidFill>
                <a:effectLst/>
                <a:latin typeface="+mn-lt"/>
                <a:ea typeface="+mn-ea"/>
                <a:cs typeface="+mn-cs"/>
              </a:rPr>
              <a:t> </a:t>
            </a:r>
          </a:p>
          <a:p>
            <a:r>
              <a:rPr lang="nl-NL" sz="1200" u="sng" kern="1200" dirty="0">
                <a:solidFill>
                  <a:schemeClr val="tx1"/>
                </a:solidFill>
                <a:effectLst/>
                <a:latin typeface="+mn-lt"/>
                <a:ea typeface="+mn-ea"/>
                <a:cs typeface="+mn-cs"/>
                <a:hlinkClick r:id="rId7"/>
              </a:rPr>
              <a:t>http://www.delaval.nl/-/Kennisbank/Voeren/Basisfysiologie/</a:t>
            </a:r>
            <a:endParaRPr lang="nl-NL" dirty="0"/>
          </a:p>
        </p:txBody>
      </p:sp>
      <p:sp>
        <p:nvSpPr>
          <p:cNvPr id="4" name="Tijdelijke aanduiding voor dianummer 3"/>
          <p:cNvSpPr>
            <a:spLocks noGrp="1"/>
          </p:cNvSpPr>
          <p:nvPr>
            <p:ph type="sldNum" sz="quarter" idx="10"/>
          </p:nvPr>
        </p:nvSpPr>
        <p:spPr/>
        <p:txBody>
          <a:bodyPr/>
          <a:lstStyle/>
          <a:p>
            <a:fld id="{8B57372D-5C06-4A50-B93B-57A1451258B1}" type="slidenum">
              <a:rPr lang="nl-NL" smtClean="0"/>
              <a:t>12</a:t>
            </a:fld>
            <a:endParaRPr lang="nl-NL"/>
          </a:p>
        </p:txBody>
      </p:sp>
    </p:spTree>
    <p:extLst>
      <p:ext uri="{BB962C8B-B14F-4D97-AF65-F5344CB8AC3E}">
        <p14:creationId xmlns:p14="http://schemas.microsoft.com/office/powerpoint/2010/main" val="20612014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7DDF4F2-2459-4270-ABE5-02947518B3F6}" type="datetimeFigureOut">
              <a:rPr lang="nl-NL" smtClean="0"/>
              <a:t>29-11-2017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141089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767328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626769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14E95F6C-61FD-4894-8A14-49A3CA9E8C28}"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25856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192942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57DDF4F2-2459-4270-ABE5-02947518B3F6}" type="datetimeFigureOut">
              <a:rPr lang="nl-NL" smtClean="0"/>
              <a:t>29-11-2017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3368322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57DDF4F2-2459-4270-ABE5-02947518B3F6}" type="datetimeFigureOut">
              <a:rPr lang="nl-NL" smtClean="0"/>
              <a:t>29-11-2017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359041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7DDF4F2-2459-4270-ABE5-02947518B3F6}" type="datetimeFigureOut">
              <a:rPr lang="nl-NL" smtClean="0"/>
              <a:t>29-11-2017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931255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7DDF4F2-2459-4270-ABE5-02947518B3F6}" type="datetimeFigureOut">
              <a:rPr lang="nl-NL" smtClean="0"/>
              <a:t>29-11-2017</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4E95F6C-61FD-4894-8A14-49A3CA9E8C28}" type="slidenum">
              <a:rPr lang="nl-NL" smtClean="0"/>
              <a:t>‹nr.›</a:t>
            </a:fld>
            <a:endParaRPr lang="nl-NL"/>
          </a:p>
        </p:txBody>
      </p:sp>
    </p:spTree>
    <p:extLst>
      <p:ext uri="{BB962C8B-B14F-4D97-AF65-F5344CB8AC3E}">
        <p14:creationId xmlns:p14="http://schemas.microsoft.com/office/powerpoint/2010/main" val="175965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7DDF4F2-2459-4270-ABE5-02947518B3F6}" type="datetimeFigureOut">
              <a:rPr lang="nl-NL" smtClean="0"/>
              <a:t>29-11-2017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188562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7DDF4F2-2459-4270-ABE5-02947518B3F6}" type="datetimeFigureOut">
              <a:rPr lang="nl-NL" smtClean="0"/>
              <a:t>29-11-2017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100072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18273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7DDF4F2-2459-4270-ABE5-02947518B3F6}" type="datetimeFigureOut">
              <a:rPr lang="nl-NL" smtClean="0"/>
              <a:t>29-11-2017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1686723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7DDF4F2-2459-4270-ABE5-02947518B3F6}" type="datetimeFigureOut">
              <a:rPr lang="nl-NL" smtClean="0"/>
              <a:t>29-11-2017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187112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7DDF4F2-2459-4270-ABE5-02947518B3F6}" type="datetimeFigureOut">
              <a:rPr lang="nl-NL" smtClean="0"/>
              <a:t>29-11-2017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838484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355062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7DDF4F2-2459-4270-ABE5-02947518B3F6}" type="datetimeFigureOut">
              <a:rPr lang="nl-NL" smtClean="0"/>
              <a:t>29-11-2017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4E95F6C-61FD-4894-8A14-49A3CA9E8C28}" type="slidenum">
              <a:rPr lang="nl-NL" smtClean="0"/>
              <a:t>‹nr.›</a:t>
            </a:fld>
            <a:endParaRPr lang="nl-NL"/>
          </a:p>
        </p:txBody>
      </p:sp>
    </p:spTree>
    <p:extLst>
      <p:ext uri="{BB962C8B-B14F-4D97-AF65-F5344CB8AC3E}">
        <p14:creationId xmlns:p14="http://schemas.microsoft.com/office/powerpoint/2010/main" val="240258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7DDF4F2-2459-4270-ABE5-02947518B3F6}" type="datetimeFigureOut">
              <a:rPr lang="nl-NL" smtClean="0"/>
              <a:t>29-11-2017</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4E95F6C-61FD-4894-8A14-49A3CA9E8C28}" type="slidenum">
              <a:rPr lang="nl-NL" smtClean="0"/>
              <a:t>‹nr.›</a:t>
            </a:fld>
            <a:endParaRPr lang="nl-NL"/>
          </a:p>
        </p:txBody>
      </p:sp>
    </p:spTree>
    <p:extLst>
      <p:ext uri="{BB962C8B-B14F-4D97-AF65-F5344CB8AC3E}">
        <p14:creationId xmlns:p14="http://schemas.microsoft.com/office/powerpoint/2010/main" val="15216816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VZiqwqCS5J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F33DD-B2D1-4B27-99E3-102F2F2988D9}"/>
              </a:ext>
            </a:extLst>
          </p:cNvPr>
          <p:cNvSpPr>
            <a:spLocks noGrp="1"/>
          </p:cNvSpPr>
          <p:nvPr>
            <p:ph type="ctrTitle"/>
          </p:nvPr>
        </p:nvSpPr>
        <p:spPr/>
        <p:txBody>
          <a:bodyPr/>
          <a:lstStyle/>
          <a:p>
            <a:r>
              <a:rPr lang="nl-NL" dirty="0"/>
              <a:t>Voeding runderen</a:t>
            </a:r>
          </a:p>
        </p:txBody>
      </p:sp>
      <p:sp>
        <p:nvSpPr>
          <p:cNvPr id="3" name="Ondertitel 2">
            <a:extLst>
              <a:ext uri="{FF2B5EF4-FFF2-40B4-BE49-F238E27FC236}">
                <a16:creationId xmlns:a16="http://schemas.microsoft.com/office/drawing/2014/main" id="{44B89971-C7F3-4702-A16E-607600E4D0A1}"/>
              </a:ext>
            </a:extLst>
          </p:cNvPr>
          <p:cNvSpPr>
            <a:spLocks noGrp="1"/>
          </p:cNvSpPr>
          <p:nvPr>
            <p:ph type="subTitle" idx="1"/>
          </p:nvPr>
        </p:nvSpPr>
        <p:spPr/>
        <p:txBody>
          <a:bodyPr/>
          <a:lstStyle/>
          <a:p>
            <a:r>
              <a:rPr lang="nl-NL" dirty="0" err="1"/>
              <a:t>Camilla</a:t>
            </a:r>
            <a:r>
              <a:rPr lang="nl-NL" dirty="0"/>
              <a:t> , Jeffrey , Inge ,Victor Remy</a:t>
            </a:r>
          </a:p>
          <a:p>
            <a:endParaRPr lang="nl-NL" dirty="0"/>
          </a:p>
        </p:txBody>
      </p:sp>
    </p:spTree>
    <p:extLst>
      <p:ext uri="{BB962C8B-B14F-4D97-AF65-F5344CB8AC3E}">
        <p14:creationId xmlns:p14="http://schemas.microsoft.com/office/powerpoint/2010/main" val="99748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023893-05FC-434A-8BA1-7119C5C61188}"/>
              </a:ext>
            </a:extLst>
          </p:cNvPr>
          <p:cNvSpPr>
            <a:spLocks noGrp="1"/>
          </p:cNvSpPr>
          <p:nvPr>
            <p:ph type="title"/>
          </p:nvPr>
        </p:nvSpPr>
        <p:spPr/>
        <p:txBody>
          <a:bodyPr/>
          <a:lstStyle/>
          <a:p>
            <a:r>
              <a:rPr lang="nl-NL" dirty="0"/>
              <a:t>Opvallende zaken betreft de voeding en vertering</a:t>
            </a:r>
          </a:p>
        </p:txBody>
      </p:sp>
      <p:sp>
        <p:nvSpPr>
          <p:cNvPr id="3" name="Tijdelijke aanduiding voor inhoud 2">
            <a:extLst>
              <a:ext uri="{FF2B5EF4-FFF2-40B4-BE49-F238E27FC236}">
                <a16:creationId xmlns:a16="http://schemas.microsoft.com/office/drawing/2014/main" id="{C6F94BDA-7590-43B5-A975-FB35BE3A9B89}"/>
              </a:ext>
            </a:extLst>
          </p:cNvPr>
          <p:cNvSpPr>
            <a:spLocks noGrp="1"/>
          </p:cNvSpPr>
          <p:nvPr>
            <p:ph idx="1"/>
          </p:nvPr>
        </p:nvSpPr>
        <p:spPr/>
        <p:txBody>
          <a:bodyPr/>
          <a:lstStyle/>
          <a:p>
            <a:r>
              <a:rPr lang="nl-NL" dirty="0"/>
              <a:t>Kieskeurig?</a:t>
            </a:r>
          </a:p>
          <a:p>
            <a:r>
              <a:rPr lang="nl-NL" dirty="0"/>
              <a:t>Immuunsysteem</a:t>
            </a:r>
          </a:p>
          <a:p>
            <a:r>
              <a:rPr lang="nl-NL" dirty="0"/>
              <a:t>Vertering</a:t>
            </a:r>
          </a:p>
          <a:p>
            <a:endParaRPr lang="nl-NL" dirty="0"/>
          </a:p>
        </p:txBody>
      </p:sp>
    </p:spTree>
    <p:extLst>
      <p:ext uri="{BB962C8B-B14F-4D97-AF65-F5344CB8AC3E}">
        <p14:creationId xmlns:p14="http://schemas.microsoft.com/office/powerpoint/2010/main" val="28166074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45F302-87C1-4ECF-939A-C265BE164D5B}"/>
              </a:ext>
            </a:extLst>
          </p:cNvPr>
          <p:cNvSpPr>
            <a:spLocks noGrp="1"/>
          </p:cNvSpPr>
          <p:nvPr>
            <p:ph type="title"/>
          </p:nvPr>
        </p:nvSpPr>
        <p:spPr/>
        <p:txBody>
          <a:bodyPr/>
          <a:lstStyle/>
          <a:p>
            <a:pPr algn="ctr"/>
            <a:r>
              <a:rPr lang="nl-NL" dirty="0"/>
              <a:t>Filmpje! </a:t>
            </a:r>
          </a:p>
        </p:txBody>
      </p:sp>
      <p:sp>
        <p:nvSpPr>
          <p:cNvPr id="3" name="Tijdelijke aanduiding voor inhoud 2">
            <a:extLst>
              <a:ext uri="{FF2B5EF4-FFF2-40B4-BE49-F238E27FC236}">
                <a16:creationId xmlns:a16="http://schemas.microsoft.com/office/drawing/2014/main" id="{C8054CDF-D953-49FB-A37F-9B24B946FC50}"/>
              </a:ext>
            </a:extLst>
          </p:cNvPr>
          <p:cNvSpPr>
            <a:spLocks noGrp="1"/>
          </p:cNvSpPr>
          <p:nvPr>
            <p:ph idx="1"/>
          </p:nvPr>
        </p:nvSpPr>
        <p:spPr/>
        <p:txBody>
          <a:bodyPr/>
          <a:lstStyle/>
          <a:p>
            <a:r>
              <a:rPr lang="nl-NL" dirty="0">
                <a:hlinkClick r:id="rId2"/>
              </a:rPr>
              <a:t>https://</a:t>
            </a:r>
            <a:r>
              <a:rPr lang="nl-NL" dirty="0" smtClean="0">
                <a:hlinkClick r:id="rId2"/>
              </a:rPr>
              <a:t>www.youtube.com/watch?v=VZiqwqCS5JI</a:t>
            </a:r>
            <a:endParaRPr lang="nl-NL" dirty="0" smtClean="0"/>
          </a:p>
          <a:p>
            <a:endParaRPr lang="nl-NL" dirty="0"/>
          </a:p>
        </p:txBody>
      </p:sp>
    </p:spTree>
    <p:extLst>
      <p:ext uri="{BB962C8B-B14F-4D97-AF65-F5344CB8AC3E}">
        <p14:creationId xmlns:p14="http://schemas.microsoft.com/office/powerpoint/2010/main" val="2418342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AC0E31-8E83-482C-9F3B-6C6FD57A12A4}"/>
              </a:ext>
            </a:extLst>
          </p:cNvPr>
          <p:cNvSpPr>
            <a:spLocks noGrp="1"/>
          </p:cNvSpPr>
          <p:nvPr>
            <p:ph type="title"/>
          </p:nvPr>
        </p:nvSpPr>
        <p:spPr/>
        <p:txBody>
          <a:bodyPr/>
          <a:lstStyle/>
          <a:p>
            <a:r>
              <a:rPr lang="nl-NL" dirty="0"/>
              <a:t>Dit was onze presentatie</a:t>
            </a:r>
          </a:p>
        </p:txBody>
      </p:sp>
      <p:sp>
        <p:nvSpPr>
          <p:cNvPr id="3" name="Tijdelijke aanduiding voor inhoud 2">
            <a:extLst>
              <a:ext uri="{FF2B5EF4-FFF2-40B4-BE49-F238E27FC236}">
                <a16:creationId xmlns:a16="http://schemas.microsoft.com/office/drawing/2014/main" id="{F02BE8D3-51ED-4BB8-BD90-2A3EF212C57E}"/>
              </a:ext>
            </a:extLst>
          </p:cNvPr>
          <p:cNvSpPr>
            <a:spLocks noGrp="1"/>
          </p:cNvSpPr>
          <p:nvPr>
            <p:ph idx="1"/>
          </p:nvPr>
        </p:nvSpPr>
        <p:spPr/>
        <p:txBody>
          <a:bodyPr/>
          <a:lstStyle/>
          <a:p>
            <a:r>
              <a:rPr lang="nl-NL" dirty="0"/>
              <a:t>Bronvermelding in notities</a:t>
            </a:r>
          </a:p>
          <a:p>
            <a:r>
              <a:rPr lang="nl-NL" dirty="0"/>
              <a:t>Alle informatie in notities </a:t>
            </a:r>
          </a:p>
          <a:p>
            <a:r>
              <a:rPr lang="nl-NL" dirty="0"/>
              <a:t>Bedankt voor de aandacht! </a:t>
            </a:r>
          </a:p>
          <a:p>
            <a:r>
              <a:rPr lang="nl-NL" dirty="0"/>
              <a:t>Zijn er nog vragen?</a:t>
            </a:r>
          </a:p>
        </p:txBody>
      </p:sp>
    </p:spTree>
    <p:extLst>
      <p:ext uri="{BB962C8B-B14F-4D97-AF65-F5344CB8AC3E}">
        <p14:creationId xmlns:p14="http://schemas.microsoft.com/office/powerpoint/2010/main" val="2421356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C63B7-972B-43BB-8F92-9F834DC9C83B}"/>
              </a:ext>
            </a:extLst>
          </p:cNvPr>
          <p:cNvSpPr>
            <a:spLocks noGrp="1"/>
          </p:cNvSpPr>
          <p:nvPr>
            <p:ph type="title"/>
          </p:nvPr>
        </p:nvSpPr>
        <p:spPr/>
        <p:txBody>
          <a:bodyPr/>
          <a:lstStyle/>
          <a:p>
            <a:r>
              <a:rPr lang="nl-NL" dirty="0"/>
              <a:t>Inhoud</a:t>
            </a:r>
          </a:p>
        </p:txBody>
      </p:sp>
      <p:sp>
        <p:nvSpPr>
          <p:cNvPr id="3" name="Tijdelijke aanduiding voor inhoud 2">
            <a:extLst>
              <a:ext uri="{FF2B5EF4-FFF2-40B4-BE49-F238E27FC236}">
                <a16:creationId xmlns:a16="http://schemas.microsoft.com/office/drawing/2014/main" id="{F3F9354F-3D03-4CCF-BEC2-32B909A41F7F}"/>
              </a:ext>
            </a:extLst>
          </p:cNvPr>
          <p:cNvSpPr>
            <a:spLocks noGrp="1"/>
          </p:cNvSpPr>
          <p:nvPr>
            <p:ph idx="1"/>
          </p:nvPr>
        </p:nvSpPr>
        <p:spPr/>
        <p:txBody>
          <a:bodyPr>
            <a:normAutofit lnSpcReduction="10000"/>
          </a:bodyPr>
          <a:lstStyle/>
          <a:p>
            <a:r>
              <a:rPr lang="nl-NL" dirty="0"/>
              <a:t>Het gebit</a:t>
            </a:r>
          </a:p>
          <a:p>
            <a:r>
              <a:rPr lang="nl-NL" dirty="0"/>
              <a:t>Van bek tot anus</a:t>
            </a:r>
          </a:p>
          <a:p>
            <a:r>
              <a:rPr lang="nl-NL" dirty="0"/>
              <a:t>Wat gebeurt waar? </a:t>
            </a:r>
          </a:p>
          <a:p>
            <a:r>
              <a:rPr lang="nl-NL" dirty="0"/>
              <a:t>Veel voorkomende ingrediënten in de voeding</a:t>
            </a:r>
          </a:p>
          <a:p>
            <a:r>
              <a:rPr lang="nl-NL" dirty="0"/>
              <a:t>Voerbehoefte </a:t>
            </a:r>
          </a:p>
          <a:p>
            <a:r>
              <a:rPr lang="nl-NL" dirty="0"/>
              <a:t>Voerhoeveelheid</a:t>
            </a:r>
          </a:p>
          <a:p>
            <a:r>
              <a:rPr lang="nl-NL" dirty="0"/>
              <a:t>Foerageergedrag</a:t>
            </a:r>
          </a:p>
          <a:p>
            <a:r>
              <a:rPr lang="nl-NL" dirty="0"/>
              <a:t>Opvallende zaken betreft de voeding en de vertering</a:t>
            </a:r>
          </a:p>
          <a:p>
            <a:endParaRPr lang="nl-NL" dirty="0"/>
          </a:p>
        </p:txBody>
      </p:sp>
    </p:spTree>
    <p:extLst>
      <p:ext uri="{BB962C8B-B14F-4D97-AF65-F5344CB8AC3E}">
        <p14:creationId xmlns:p14="http://schemas.microsoft.com/office/powerpoint/2010/main" val="3743739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1D96DD-B2D1-4BB1-97DA-98B18745C4D4}"/>
              </a:ext>
            </a:extLst>
          </p:cNvPr>
          <p:cNvSpPr>
            <a:spLocks noGrp="1"/>
          </p:cNvSpPr>
          <p:nvPr>
            <p:ph type="title"/>
          </p:nvPr>
        </p:nvSpPr>
        <p:spPr/>
        <p:txBody>
          <a:bodyPr/>
          <a:lstStyle/>
          <a:p>
            <a:r>
              <a:rPr lang="nl-NL" dirty="0"/>
              <a:t>Het Gebit</a:t>
            </a:r>
          </a:p>
        </p:txBody>
      </p:sp>
      <p:sp>
        <p:nvSpPr>
          <p:cNvPr id="3" name="Tijdelijke aanduiding voor inhoud 2">
            <a:extLst>
              <a:ext uri="{FF2B5EF4-FFF2-40B4-BE49-F238E27FC236}">
                <a16:creationId xmlns:a16="http://schemas.microsoft.com/office/drawing/2014/main" id="{7BDD7B8D-090E-4A26-A19F-59CDE3AFCA3C}"/>
              </a:ext>
            </a:extLst>
          </p:cNvPr>
          <p:cNvSpPr>
            <a:spLocks noGrp="1"/>
          </p:cNvSpPr>
          <p:nvPr>
            <p:ph idx="1"/>
          </p:nvPr>
        </p:nvSpPr>
        <p:spPr/>
        <p:txBody>
          <a:bodyPr/>
          <a:lstStyle/>
          <a:p>
            <a:r>
              <a:rPr lang="nl-NL" dirty="0"/>
              <a:t>Koeien hebben een onderkaak met 12 kiezen 8 snijtanden</a:t>
            </a:r>
          </a:p>
          <a:p>
            <a:r>
              <a:rPr lang="nl-NL" dirty="0"/>
              <a:t>Een bovenkaak met 12 kiezen , geen snijtanden</a:t>
            </a:r>
          </a:p>
          <a:p>
            <a:r>
              <a:rPr lang="nl-NL" dirty="0"/>
              <a:t>Gladde en harden rand</a:t>
            </a:r>
          </a:p>
          <a:p>
            <a:r>
              <a:rPr lang="nl-NL" dirty="0"/>
              <a:t>Herkauwen</a:t>
            </a:r>
          </a:p>
          <a:p>
            <a:r>
              <a:rPr lang="nl-NL" dirty="0"/>
              <a:t>Kaak beweegt van links naar rechts.</a:t>
            </a:r>
          </a:p>
          <a:p>
            <a:r>
              <a:rPr lang="nl-NL" dirty="0"/>
              <a:t>Gebit bepaald leeftijd</a:t>
            </a:r>
          </a:p>
        </p:txBody>
      </p:sp>
      <p:pic>
        <p:nvPicPr>
          <p:cNvPr id="4" name="Afbeelding 3" descr="Afbeeldingsresultaat voor cow skull with teeth">
            <a:extLst>
              <a:ext uri="{FF2B5EF4-FFF2-40B4-BE49-F238E27FC236}">
                <a16:creationId xmlns:a16="http://schemas.microsoft.com/office/drawing/2014/main" id="{B039E7D5-EE5E-495C-8C97-4331BE218D9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754658">
            <a:off x="8567501" y="3133733"/>
            <a:ext cx="3201135" cy="2007188"/>
          </a:xfrm>
          <a:prstGeom prst="rect">
            <a:avLst/>
          </a:prstGeom>
          <a:noFill/>
          <a:ln>
            <a:noFill/>
          </a:ln>
        </p:spPr>
      </p:pic>
      <p:pic>
        <p:nvPicPr>
          <p:cNvPr id="5" name="Afbeelding 4" descr="Afbeeldingsresultaat voor cow skull with teeth">
            <a:extLst>
              <a:ext uri="{FF2B5EF4-FFF2-40B4-BE49-F238E27FC236}">
                <a16:creationId xmlns:a16="http://schemas.microsoft.com/office/drawing/2014/main" id="{AC6570C2-703B-4E32-A8CB-3ADB48E5354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792792">
            <a:off x="6096000" y="4463985"/>
            <a:ext cx="3002280" cy="2002790"/>
          </a:xfrm>
          <a:prstGeom prst="rect">
            <a:avLst/>
          </a:prstGeom>
          <a:noFill/>
          <a:ln>
            <a:noFill/>
          </a:ln>
        </p:spPr>
      </p:pic>
    </p:spTree>
    <p:extLst>
      <p:ext uri="{BB962C8B-B14F-4D97-AF65-F5344CB8AC3E}">
        <p14:creationId xmlns:p14="http://schemas.microsoft.com/office/powerpoint/2010/main" val="159025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4B9D0-DBAA-489D-98E6-9A00CB6843F4}"/>
              </a:ext>
            </a:extLst>
          </p:cNvPr>
          <p:cNvSpPr>
            <a:spLocks noGrp="1"/>
          </p:cNvSpPr>
          <p:nvPr>
            <p:ph type="title"/>
          </p:nvPr>
        </p:nvSpPr>
        <p:spPr/>
        <p:txBody>
          <a:bodyPr/>
          <a:lstStyle/>
          <a:p>
            <a:r>
              <a:rPr lang="nl-NL" dirty="0"/>
              <a:t>Van bek tot anus</a:t>
            </a:r>
          </a:p>
        </p:txBody>
      </p:sp>
      <p:sp>
        <p:nvSpPr>
          <p:cNvPr id="3" name="Tijdelijke aanduiding voor inhoud 2">
            <a:extLst>
              <a:ext uri="{FF2B5EF4-FFF2-40B4-BE49-F238E27FC236}">
                <a16:creationId xmlns:a16="http://schemas.microsoft.com/office/drawing/2014/main" id="{C5CA8D21-0AEB-4B2A-BEC5-1231F2360E72}"/>
              </a:ext>
            </a:extLst>
          </p:cNvPr>
          <p:cNvSpPr>
            <a:spLocks noGrp="1"/>
          </p:cNvSpPr>
          <p:nvPr>
            <p:ph idx="1"/>
          </p:nvPr>
        </p:nvSpPr>
        <p:spPr/>
        <p:txBody>
          <a:bodyPr>
            <a:normAutofit fontScale="92500" lnSpcReduction="10000"/>
          </a:bodyPr>
          <a:lstStyle/>
          <a:p>
            <a:r>
              <a:rPr lang="nl-NL" dirty="0"/>
              <a:t>4 magen</a:t>
            </a:r>
          </a:p>
          <a:p>
            <a:r>
              <a:rPr lang="nl-NL" dirty="0"/>
              <a:t>De pens</a:t>
            </a:r>
          </a:p>
          <a:p>
            <a:r>
              <a:rPr lang="nl-NL" dirty="0"/>
              <a:t>Netmaag</a:t>
            </a:r>
          </a:p>
          <a:p>
            <a:r>
              <a:rPr lang="nl-NL" dirty="0"/>
              <a:t>Kauwen</a:t>
            </a:r>
          </a:p>
          <a:p>
            <a:r>
              <a:rPr lang="nl-NL" dirty="0"/>
              <a:t>Speeksel</a:t>
            </a:r>
          </a:p>
          <a:p>
            <a:r>
              <a:rPr lang="nl-NL" dirty="0"/>
              <a:t>Boekmaag</a:t>
            </a:r>
          </a:p>
          <a:p>
            <a:r>
              <a:rPr lang="nl-NL" dirty="0"/>
              <a:t>Lebmaag</a:t>
            </a:r>
          </a:p>
          <a:p>
            <a:r>
              <a:rPr lang="nl-NL" dirty="0"/>
              <a:t>Dunne darm</a:t>
            </a:r>
          </a:p>
          <a:p>
            <a:r>
              <a:rPr lang="nl-NL" dirty="0"/>
              <a:t>Dikke darm</a:t>
            </a:r>
          </a:p>
        </p:txBody>
      </p:sp>
      <p:pic>
        <p:nvPicPr>
          <p:cNvPr id="4" name="Afbeelding 3" descr="http://www.delaval.nl/ImageVaultFiles/id_11944/cf_7/Basisfysiologie1.png">
            <a:extLst>
              <a:ext uri="{FF2B5EF4-FFF2-40B4-BE49-F238E27FC236}">
                <a16:creationId xmlns:a16="http://schemas.microsoft.com/office/drawing/2014/main" id="{7882D5EB-06E0-4CEF-B2BE-C8F00DD01E9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948779">
            <a:off x="8364154" y="1904386"/>
            <a:ext cx="3228718" cy="2544046"/>
          </a:xfrm>
          <a:prstGeom prst="rect">
            <a:avLst/>
          </a:prstGeom>
          <a:noFill/>
          <a:ln>
            <a:noFill/>
          </a:ln>
        </p:spPr>
      </p:pic>
      <p:pic>
        <p:nvPicPr>
          <p:cNvPr id="5" name="Afbeelding 4" descr="http://www.delaval.nl/ImageVaultFiles/id_11945/cf_7/Basisfysiologie2.png">
            <a:extLst>
              <a:ext uri="{FF2B5EF4-FFF2-40B4-BE49-F238E27FC236}">
                <a16:creationId xmlns:a16="http://schemas.microsoft.com/office/drawing/2014/main" id="{60B548C6-3FF3-4E0F-8495-2F711F6E1CA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rot="20601604">
            <a:off x="2866902" y="2100134"/>
            <a:ext cx="3025140" cy="1866900"/>
          </a:xfrm>
          <a:prstGeom prst="rect">
            <a:avLst/>
          </a:prstGeom>
          <a:noFill/>
          <a:ln>
            <a:noFill/>
          </a:ln>
        </p:spPr>
      </p:pic>
      <p:pic>
        <p:nvPicPr>
          <p:cNvPr id="6" name="Afbeelding 5" descr="http://www.delaval.nl/ImageVaultFiles/id_11948/cf_7/Basisfysiologie5.png">
            <a:extLst>
              <a:ext uri="{FF2B5EF4-FFF2-40B4-BE49-F238E27FC236}">
                <a16:creationId xmlns:a16="http://schemas.microsoft.com/office/drawing/2014/main" id="{A6B7F71C-8184-4554-9AAB-91E49E550CA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rot="153809">
            <a:off x="4820764" y="4218527"/>
            <a:ext cx="3406140" cy="2339340"/>
          </a:xfrm>
          <a:prstGeom prst="rect">
            <a:avLst/>
          </a:prstGeom>
          <a:noFill/>
          <a:ln>
            <a:noFill/>
          </a:ln>
        </p:spPr>
      </p:pic>
    </p:spTree>
    <p:extLst>
      <p:ext uri="{BB962C8B-B14F-4D97-AF65-F5344CB8AC3E}">
        <p14:creationId xmlns:p14="http://schemas.microsoft.com/office/powerpoint/2010/main" val="168839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505559-730B-4799-B074-DD2AD26319E5}"/>
              </a:ext>
            </a:extLst>
          </p:cNvPr>
          <p:cNvSpPr>
            <a:spLocks noGrp="1"/>
          </p:cNvSpPr>
          <p:nvPr>
            <p:ph type="title"/>
          </p:nvPr>
        </p:nvSpPr>
        <p:spPr>
          <a:xfrm>
            <a:off x="680321" y="622599"/>
            <a:ext cx="9613861" cy="1080938"/>
          </a:xfrm>
        </p:spPr>
        <p:txBody>
          <a:bodyPr/>
          <a:lstStyle/>
          <a:p>
            <a:r>
              <a:rPr lang="nl-NL" dirty="0"/>
              <a:t>Wat gebeurt waar?</a:t>
            </a:r>
          </a:p>
        </p:txBody>
      </p:sp>
      <p:sp>
        <p:nvSpPr>
          <p:cNvPr id="3" name="Tijdelijke aanduiding voor inhoud 2">
            <a:extLst>
              <a:ext uri="{FF2B5EF4-FFF2-40B4-BE49-F238E27FC236}">
                <a16:creationId xmlns:a16="http://schemas.microsoft.com/office/drawing/2014/main" id="{7BFE51BB-5B5B-47B6-9249-699A1AAEFC1B}"/>
              </a:ext>
            </a:extLst>
          </p:cNvPr>
          <p:cNvSpPr>
            <a:spLocks noGrp="1"/>
          </p:cNvSpPr>
          <p:nvPr>
            <p:ph idx="1"/>
          </p:nvPr>
        </p:nvSpPr>
        <p:spPr/>
        <p:txBody>
          <a:bodyPr/>
          <a:lstStyle/>
          <a:p>
            <a:r>
              <a:rPr lang="nl-NL" dirty="0"/>
              <a:t>De Pens</a:t>
            </a:r>
          </a:p>
          <a:p>
            <a:r>
              <a:rPr lang="nl-NL" dirty="0"/>
              <a:t>Netmaag</a:t>
            </a:r>
          </a:p>
          <a:p>
            <a:r>
              <a:rPr lang="nl-NL" dirty="0"/>
              <a:t>Boekmaag</a:t>
            </a:r>
          </a:p>
          <a:p>
            <a:r>
              <a:rPr lang="nl-NL" dirty="0"/>
              <a:t>Lebmaag</a:t>
            </a:r>
          </a:p>
        </p:txBody>
      </p:sp>
      <p:pic>
        <p:nvPicPr>
          <p:cNvPr id="4" name="Afbeelding 3" descr="Foto">
            <a:extLst>
              <a:ext uri="{FF2B5EF4-FFF2-40B4-BE49-F238E27FC236}">
                <a16:creationId xmlns:a16="http://schemas.microsoft.com/office/drawing/2014/main" id="{BEE905F6-D1D8-4360-9EC1-FF5655303A9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689302">
            <a:off x="8883775" y="2781282"/>
            <a:ext cx="2820813" cy="2710498"/>
          </a:xfrm>
          <a:prstGeom prst="rect">
            <a:avLst/>
          </a:prstGeom>
          <a:noFill/>
          <a:ln>
            <a:noFill/>
          </a:ln>
        </p:spPr>
      </p:pic>
      <p:pic>
        <p:nvPicPr>
          <p:cNvPr id="5" name="Afbeelding 4" descr="Gerelateerde afbeelding">
            <a:extLst>
              <a:ext uri="{FF2B5EF4-FFF2-40B4-BE49-F238E27FC236}">
                <a16:creationId xmlns:a16="http://schemas.microsoft.com/office/drawing/2014/main" id="{6667E594-E0A0-4003-BF17-B5B1CA85694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rot="20165569">
            <a:off x="3616246" y="2620443"/>
            <a:ext cx="3742010" cy="2516349"/>
          </a:xfrm>
          <a:prstGeom prst="rect">
            <a:avLst/>
          </a:prstGeom>
          <a:noFill/>
          <a:ln>
            <a:noFill/>
          </a:ln>
        </p:spPr>
      </p:pic>
    </p:spTree>
    <p:extLst>
      <p:ext uri="{BB962C8B-B14F-4D97-AF65-F5344CB8AC3E}">
        <p14:creationId xmlns:p14="http://schemas.microsoft.com/office/powerpoint/2010/main" val="2342008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1F1C95-6558-4F86-AB3C-FF9408ADFB1D}"/>
              </a:ext>
            </a:extLst>
          </p:cNvPr>
          <p:cNvSpPr>
            <a:spLocks noGrp="1"/>
          </p:cNvSpPr>
          <p:nvPr>
            <p:ph type="title"/>
          </p:nvPr>
        </p:nvSpPr>
        <p:spPr/>
        <p:txBody>
          <a:bodyPr/>
          <a:lstStyle/>
          <a:p>
            <a:r>
              <a:rPr lang="nl-NL" dirty="0"/>
              <a:t>Veelvoorkomende ingrediënten in de voeding</a:t>
            </a:r>
          </a:p>
        </p:txBody>
      </p:sp>
      <p:sp>
        <p:nvSpPr>
          <p:cNvPr id="3" name="Tijdelijke aanduiding voor inhoud 2">
            <a:extLst>
              <a:ext uri="{FF2B5EF4-FFF2-40B4-BE49-F238E27FC236}">
                <a16:creationId xmlns:a16="http://schemas.microsoft.com/office/drawing/2014/main" id="{7605B799-60AA-4BB7-A29D-7380288FBC8F}"/>
              </a:ext>
            </a:extLst>
          </p:cNvPr>
          <p:cNvSpPr>
            <a:spLocks noGrp="1"/>
          </p:cNvSpPr>
          <p:nvPr>
            <p:ph idx="1"/>
          </p:nvPr>
        </p:nvSpPr>
        <p:spPr/>
        <p:txBody>
          <a:bodyPr/>
          <a:lstStyle/>
          <a:p>
            <a:r>
              <a:rPr lang="nl-NL" dirty="0"/>
              <a:t>Plantaardig voedsel</a:t>
            </a:r>
          </a:p>
          <a:p>
            <a:r>
              <a:rPr lang="nl-NL" dirty="0"/>
              <a:t>Verteren</a:t>
            </a:r>
          </a:p>
          <a:p>
            <a:r>
              <a:rPr lang="nl-NL" dirty="0"/>
              <a:t>Koolhydraten</a:t>
            </a:r>
          </a:p>
          <a:p>
            <a:r>
              <a:rPr lang="nl-NL" dirty="0"/>
              <a:t>Suiker</a:t>
            </a:r>
          </a:p>
          <a:p>
            <a:r>
              <a:rPr lang="nl-NL" dirty="0"/>
              <a:t>Zetmeel</a:t>
            </a:r>
          </a:p>
          <a:p>
            <a:r>
              <a:rPr lang="nl-NL" dirty="0"/>
              <a:t>voedingsingrediënten</a:t>
            </a:r>
          </a:p>
          <a:p>
            <a:r>
              <a:rPr lang="nl-NL" dirty="0"/>
              <a:t>Totale voeding</a:t>
            </a:r>
          </a:p>
        </p:txBody>
      </p:sp>
      <p:pic>
        <p:nvPicPr>
          <p:cNvPr id="1026" name="Picture 2" descr="Afbeeldingsresultaat voor maisplanten">
            <a:extLst>
              <a:ext uri="{FF2B5EF4-FFF2-40B4-BE49-F238E27FC236}">
                <a16:creationId xmlns:a16="http://schemas.microsoft.com/office/drawing/2014/main" id="{5F271F6F-7AC3-4731-B94C-0FE2E8C3B9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76605">
            <a:off x="6042452" y="2812979"/>
            <a:ext cx="4176584" cy="313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69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57F7D-3344-4FDF-B91E-BB633E5D37C2}"/>
              </a:ext>
            </a:extLst>
          </p:cNvPr>
          <p:cNvSpPr>
            <a:spLocks noGrp="1"/>
          </p:cNvSpPr>
          <p:nvPr>
            <p:ph type="title"/>
          </p:nvPr>
        </p:nvSpPr>
        <p:spPr/>
        <p:txBody>
          <a:bodyPr/>
          <a:lstStyle/>
          <a:p>
            <a:r>
              <a:rPr lang="nl-NL" dirty="0" err="1"/>
              <a:t>voerbehoefde</a:t>
            </a:r>
            <a:endParaRPr lang="nl-NL" dirty="0"/>
          </a:p>
        </p:txBody>
      </p:sp>
      <p:sp>
        <p:nvSpPr>
          <p:cNvPr id="3" name="Tijdelijke aanduiding voor inhoud 2">
            <a:extLst>
              <a:ext uri="{FF2B5EF4-FFF2-40B4-BE49-F238E27FC236}">
                <a16:creationId xmlns:a16="http://schemas.microsoft.com/office/drawing/2014/main" id="{9D4A1B05-8E4A-439C-B518-084A58F189BF}"/>
              </a:ext>
            </a:extLst>
          </p:cNvPr>
          <p:cNvSpPr>
            <a:spLocks noGrp="1"/>
          </p:cNvSpPr>
          <p:nvPr>
            <p:ph idx="1"/>
          </p:nvPr>
        </p:nvSpPr>
        <p:spPr/>
        <p:txBody>
          <a:bodyPr/>
          <a:lstStyle/>
          <a:p>
            <a:r>
              <a:rPr lang="nl-NL" dirty="0"/>
              <a:t>Macromineralen</a:t>
            </a:r>
          </a:p>
          <a:p>
            <a:r>
              <a:rPr lang="nl-NL" dirty="0"/>
              <a:t>Calcium: 4,2 gram</a:t>
            </a:r>
            <a:br>
              <a:rPr lang="nl-NL" dirty="0"/>
            </a:br>
            <a:r>
              <a:rPr lang="nl-NL" dirty="0"/>
              <a:t>Magnesium: 2,4 gram</a:t>
            </a:r>
            <a:br>
              <a:rPr lang="nl-NL" dirty="0"/>
            </a:br>
            <a:r>
              <a:rPr lang="nl-NL" dirty="0"/>
              <a:t>Selenium: 0,18 milligram</a:t>
            </a:r>
            <a:br>
              <a:rPr lang="nl-NL" dirty="0"/>
            </a:br>
            <a:r>
              <a:rPr lang="nl-NL" dirty="0"/>
              <a:t>Koper: 11,1 milligram</a:t>
            </a:r>
            <a:br>
              <a:rPr lang="nl-NL" dirty="0"/>
            </a:br>
            <a:r>
              <a:rPr lang="nl-NL" dirty="0"/>
              <a:t>Jodium: 0,5 milligram</a:t>
            </a:r>
            <a:br>
              <a:rPr lang="nl-NL" dirty="0"/>
            </a:br>
            <a:r>
              <a:rPr lang="nl-NL" dirty="0"/>
              <a:t>(norm per kg droge stof)</a:t>
            </a:r>
          </a:p>
          <a:p>
            <a:r>
              <a:rPr lang="nl-NL" dirty="0"/>
              <a:t>Koper</a:t>
            </a:r>
          </a:p>
          <a:p>
            <a:r>
              <a:rPr lang="nl-NL"/>
              <a:t>ruwvoer</a:t>
            </a:r>
            <a:endParaRPr lang="nl-NL" dirty="0"/>
          </a:p>
        </p:txBody>
      </p:sp>
    </p:spTree>
    <p:extLst>
      <p:ext uri="{BB962C8B-B14F-4D97-AF65-F5344CB8AC3E}">
        <p14:creationId xmlns:p14="http://schemas.microsoft.com/office/powerpoint/2010/main" val="382374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7ADB3-2689-400E-90C5-AE3372A753D8}"/>
              </a:ext>
            </a:extLst>
          </p:cNvPr>
          <p:cNvSpPr>
            <a:spLocks noGrp="1"/>
          </p:cNvSpPr>
          <p:nvPr>
            <p:ph type="title"/>
          </p:nvPr>
        </p:nvSpPr>
        <p:spPr/>
        <p:txBody>
          <a:bodyPr/>
          <a:lstStyle/>
          <a:p>
            <a:r>
              <a:rPr lang="nl-NL" dirty="0"/>
              <a:t>voerhoeveelheid</a:t>
            </a:r>
          </a:p>
        </p:txBody>
      </p:sp>
      <p:sp>
        <p:nvSpPr>
          <p:cNvPr id="3" name="Tijdelijke aanduiding voor inhoud 2">
            <a:extLst>
              <a:ext uri="{FF2B5EF4-FFF2-40B4-BE49-F238E27FC236}">
                <a16:creationId xmlns:a16="http://schemas.microsoft.com/office/drawing/2014/main" id="{E18209F7-CEA2-4C1E-8E41-5130F09FEC15}"/>
              </a:ext>
            </a:extLst>
          </p:cNvPr>
          <p:cNvSpPr>
            <a:spLocks noGrp="1"/>
          </p:cNvSpPr>
          <p:nvPr>
            <p:ph idx="1"/>
          </p:nvPr>
        </p:nvSpPr>
        <p:spPr/>
        <p:txBody>
          <a:bodyPr/>
          <a:lstStyle/>
          <a:p>
            <a:r>
              <a:rPr lang="nl-NL" dirty="0"/>
              <a:t>Water</a:t>
            </a:r>
          </a:p>
          <a:p>
            <a:r>
              <a:rPr lang="nl-NL" dirty="0"/>
              <a:t>Ruwvoer</a:t>
            </a:r>
          </a:p>
          <a:p>
            <a:r>
              <a:rPr lang="nl-NL" dirty="0"/>
              <a:t>Krachtvoer</a:t>
            </a:r>
          </a:p>
          <a:p>
            <a:r>
              <a:rPr lang="nl-NL" dirty="0"/>
              <a:t>mineralen</a:t>
            </a:r>
          </a:p>
        </p:txBody>
      </p:sp>
      <p:pic>
        <p:nvPicPr>
          <p:cNvPr id="4" name="Afbeelding 3" descr="at eet een koe">
            <a:extLst>
              <a:ext uri="{FF2B5EF4-FFF2-40B4-BE49-F238E27FC236}">
                <a16:creationId xmlns:a16="http://schemas.microsoft.com/office/drawing/2014/main" id="{6D92BB06-A005-4CD7-A557-118E0B371F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672557">
            <a:off x="4798501" y="2043556"/>
            <a:ext cx="5356860" cy="3779520"/>
          </a:xfrm>
          <a:prstGeom prst="rect">
            <a:avLst/>
          </a:prstGeom>
          <a:noFill/>
          <a:ln>
            <a:noFill/>
          </a:ln>
        </p:spPr>
      </p:pic>
    </p:spTree>
    <p:extLst>
      <p:ext uri="{BB962C8B-B14F-4D97-AF65-F5344CB8AC3E}">
        <p14:creationId xmlns:p14="http://schemas.microsoft.com/office/powerpoint/2010/main" val="65467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D9FABE-8187-4DE9-B889-5FA623262B11}"/>
              </a:ext>
            </a:extLst>
          </p:cNvPr>
          <p:cNvSpPr>
            <a:spLocks noGrp="1"/>
          </p:cNvSpPr>
          <p:nvPr>
            <p:ph type="title"/>
          </p:nvPr>
        </p:nvSpPr>
        <p:spPr/>
        <p:txBody>
          <a:bodyPr/>
          <a:lstStyle/>
          <a:p>
            <a:r>
              <a:rPr lang="nl-NL" dirty="0"/>
              <a:t>foerageergedrag</a:t>
            </a:r>
          </a:p>
        </p:txBody>
      </p:sp>
      <p:sp>
        <p:nvSpPr>
          <p:cNvPr id="3" name="Tijdelijke aanduiding voor inhoud 2">
            <a:extLst>
              <a:ext uri="{FF2B5EF4-FFF2-40B4-BE49-F238E27FC236}">
                <a16:creationId xmlns:a16="http://schemas.microsoft.com/office/drawing/2014/main" id="{89B2A53E-0C9F-403F-99E5-04EF197D49F4}"/>
              </a:ext>
            </a:extLst>
          </p:cNvPr>
          <p:cNvSpPr>
            <a:spLocks noGrp="1"/>
          </p:cNvSpPr>
          <p:nvPr>
            <p:ph idx="1"/>
          </p:nvPr>
        </p:nvSpPr>
        <p:spPr/>
        <p:txBody>
          <a:bodyPr/>
          <a:lstStyle/>
          <a:p>
            <a:r>
              <a:rPr lang="nl-NL" dirty="0"/>
              <a:t>Grazen</a:t>
            </a:r>
          </a:p>
          <a:p>
            <a:r>
              <a:rPr lang="nl-NL" dirty="0"/>
              <a:t>Grassoort</a:t>
            </a:r>
          </a:p>
          <a:p>
            <a:r>
              <a:rPr lang="nl-NL" dirty="0"/>
              <a:t>Herkauwen</a:t>
            </a:r>
          </a:p>
          <a:p>
            <a:r>
              <a:rPr lang="nl-NL" dirty="0"/>
              <a:t>periodes</a:t>
            </a:r>
          </a:p>
        </p:txBody>
      </p:sp>
    </p:spTree>
    <p:extLst>
      <p:ext uri="{BB962C8B-B14F-4D97-AF65-F5344CB8AC3E}">
        <p14:creationId xmlns:p14="http://schemas.microsoft.com/office/powerpoint/2010/main" val="2545626929"/>
      </p:ext>
    </p:extLst>
  </p:cSld>
  <p:clrMapOvr>
    <a:masterClrMapping/>
  </p:clrMapOvr>
</p:sld>
</file>

<file path=ppt/theme/theme1.xml><?xml version="1.0" encoding="utf-8"?>
<a:theme xmlns:a="http://schemas.openxmlformats.org/drawingml/2006/main" name="Berlijn">
  <a:themeElements>
    <a:clrScheme name="Berlij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TM04033917[[fn=Berlijn]]</Template>
  <TotalTime>109</TotalTime>
  <Words>546</Words>
  <Application>Microsoft Office PowerPoint</Application>
  <PresentationFormat>Breedbeeld</PresentationFormat>
  <Paragraphs>142</Paragraphs>
  <Slides>12</Slides>
  <Notes>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Trebuchet MS</vt:lpstr>
      <vt:lpstr>Berlijn</vt:lpstr>
      <vt:lpstr>Voeding runderen</vt:lpstr>
      <vt:lpstr>Inhoud</vt:lpstr>
      <vt:lpstr>Het Gebit</vt:lpstr>
      <vt:lpstr>Van bek tot anus</vt:lpstr>
      <vt:lpstr>Wat gebeurt waar?</vt:lpstr>
      <vt:lpstr>Veelvoorkomende ingrediënten in de voeding</vt:lpstr>
      <vt:lpstr>voerbehoefde</vt:lpstr>
      <vt:lpstr>voerhoeveelheid</vt:lpstr>
      <vt:lpstr>foerageergedrag</vt:lpstr>
      <vt:lpstr>Opvallende zaken betreft de voeding en vertering</vt:lpstr>
      <vt:lpstr>Filmpje! </vt:lpstr>
      <vt:lpstr>Dit was onze 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Voeding runderen</dc:title>
  <dc:creator>Gebruiker</dc:creator>
  <cp:lastModifiedBy>Weijden, Yorike van der</cp:lastModifiedBy>
  <cp:revision>13</cp:revision>
  <dcterms:created xsi:type="dcterms:W3CDTF">2017-11-28T20:50:48Z</dcterms:created>
  <dcterms:modified xsi:type="dcterms:W3CDTF">2017-11-29T08:42:21Z</dcterms:modified>
</cp:coreProperties>
</file>